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0EAB5-A23B-4E5D-8F17-3091F1C82B6B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9E93B-8A5C-45CA-B71D-EF775DEBF9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717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http://www.enciklopedija.hr/Natuknica.aspx?ID=27303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http://www.skole.hr/veliki-odmor/sirom-svijeta?news_id=3565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http://www.sciencekids.co.nz/sciencefacts/countries/india.html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http://www.facts-about-india.com/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http://facts.randomhistory.com/2009/07/21_india.html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Goidirectory.nic.in/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www.geographia.com/india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Web.mahatma.org.in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www.incredibleinda.com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DC5FF6-02D3-4279-9E1A-4151726FC554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9993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http://www.worldbank.org/en/topic/agriculture/x/sar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http://india.gov.in/topics/agriculture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http://www.mapsofindia.com/indiaagriculture/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0508043-103A-40D4-836E-650B73CF4B5E}" type="slidenum">
              <a:rPr lang="hr-HR" altLang="sr-Latn-RS"/>
              <a:pPr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3478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http://www.poslovni.hr/domace-kompanije/marchi-europsko-trziste-je-prenapuceno-morate-ulagati-u-industrijski-tekstil-i-izvoz-izvan-eu-216444#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http://www.indija.hr/index.php?p=articles&amp;id=15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http://data.worldbank.org/indicator/NY.GDP.MKTP.KD.ZG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http://www.tradingeconomics.com/india/gdp-growth-annual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5D56FB9-14F0-40F7-B2E6-B10C3554D1F0}" type="slidenum">
              <a:rPr lang="hr-HR" altLang="sr-Latn-RS"/>
              <a:pPr/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12958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http://wol.jw.org/hr/wol/d/r19/lp-c/102002484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http://www.moj-posao.net/Vijest/62277/Indijska-zeljeznica-zaposlila-majmune/3/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http://balkans.aljazeera.net/video/indija-ulaze-u-zeljeznice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http://www.zeljeznice.net/forum/index.php?/topic/4335-zeljeznice-u-indiji-800x600/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B21EAB-2EFC-4E45-ABBC-FE74259919B7}" type="slidenum">
              <a:rPr lang="hr-HR" altLang="sr-Latn-RS"/>
              <a:pPr/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9056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http://www.mrdowling.com/612-mohenjodaro.html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http://www.mohenjodaro.net/mohenjodaroessay.html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http://www.ancientindia.co.uk/indus/explore/exp_set.html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https://www.youtube.com/watch?v=nK14jBMMRAM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http://www.enciklopedija.hr/Natuknica.aspx?ID=32475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642C9F-88B2-42B0-8306-59B5A12BC142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7097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http://www.indija.hr/index.php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http://www.enciklopedija.hr/Natuknica.aspx?ID=27303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http://www.svjetskiputnik.hr/Putovanja/Pregled/zemlja/17-indija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2757FF-7C97-40DF-A729-26DE13808777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1003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http://www.indija.hr/index.php?p=infos&amp;gid=34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http://www.indija.hr/index.php?p=infos&amp;gid=31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http://www.indija.hr/index.php?p=infos&amp;id=31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http://www.indija.hr/index.php?p=infos&amp;id=4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B1C2750-451E-4429-A999-B979DE7E4D0C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9181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http://www.webindia123.com/india/people/people.htm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http://www.infoplease.com/encyclopedia/world/india-people-culture.html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http://www.famous-india.com/people-in-india/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3736F6-3E34-45AF-BFC8-15A1E9E0D6F0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9766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http://e-kako.geek.hr/kultura/religija/kako-je-utemeljen-hinduizam/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http://www.camo.ch/hinduizam.htm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83489FB-26A5-41C5-B5CF-725C42177687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9900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i="1" smtClean="0"/>
              <a:t>Usporedite porast broja stanovništva Indije i Kine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http://worldpopulationreview.com/countries/india-population/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http://www.ibtimes.com/indias-population-will-grow-while-chinas-will-begin-decline-2028-making-india-worlds-most-populoushttp://www.ibtimes.com/indias-population-will-grow-while-chinas-will-begin-decline-2028-making-india-worlds-most-populous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http://www.bbc.com/news/world-asia-22907307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AE9B49-A41E-4DEC-8650-9AB8158A669B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04051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http://censusindia.gov.in/Census_And_You/age_structure_and_marital_status.aspx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http://www.thehindu.com/news/national/india-is-set-to-become-the-youngest-country-by-2020/article4624347.ece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http://www.indexmundi.com/india/age_structure.html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D980C4-F5E2-4B36-8505-119478C2C038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15460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http://geography.about.com/od/indiamaps/a/india-largest-cities.htm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http://www.mapsofindia.com/maps/cities/cities-in-india.html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http://traveljee.com/top-10/top-10-largest-cities-india-population/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267B8C5-287A-40C8-93F6-3A1356D52FD9}" type="slidenum">
              <a:rPr lang="hr-HR" altLang="sr-Latn-RS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75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99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163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61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323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870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686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59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29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227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271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999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72201-3753-4E13-99F4-45448643E19D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B3F55-43A1-40AB-AC1E-6278A75AC440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14995" y="3837169"/>
            <a:ext cx="9144000" cy="1655762"/>
          </a:xfrm>
        </p:spPr>
        <p:txBody>
          <a:bodyPr>
            <a:normAutofit/>
          </a:bodyPr>
          <a:lstStyle/>
          <a:p>
            <a:r>
              <a:rPr lang="hr-HR" sz="4000" dirty="0" smtClean="0"/>
              <a:t> Indija</a:t>
            </a:r>
            <a:endParaRPr lang="hr-HR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28" y="2016314"/>
            <a:ext cx="7193903" cy="14936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225" y="3509963"/>
            <a:ext cx="2971023" cy="32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82168" y="1309688"/>
            <a:ext cx="8229600" cy="1500188"/>
          </a:xfrm>
        </p:spPr>
        <p:txBody>
          <a:bodyPr/>
          <a:lstStyle/>
          <a:p>
            <a:pPr algn="l"/>
            <a:r>
              <a:rPr lang="hr-HR" altLang="sr-Latn-RS" b="1" dirty="0" smtClean="0"/>
              <a:t>Porast stanovništva poništava rezultate gospodarskog napretka.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3038666"/>
            <a:ext cx="8229600" cy="37147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altLang="sr-Latn-RS" dirty="0" smtClean="0"/>
              <a:t>BDP </a:t>
            </a:r>
            <a:r>
              <a:rPr lang="hr-HR" altLang="sr-Latn-RS" dirty="0" err="1" smtClean="0"/>
              <a:t>per</a:t>
            </a:r>
            <a:r>
              <a:rPr lang="hr-HR" altLang="sr-Latn-RS" dirty="0" smtClean="0"/>
              <a:t> </a:t>
            </a:r>
            <a:r>
              <a:rPr lang="hr-HR" altLang="sr-Latn-RS" dirty="0" err="1" smtClean="0"/>
              <a:t>capita</a:t>
            </a:r>
            <a:r>
              <a:rPr lang="hr-HR" altLang="sr-Latn-RS" dirty="0" smtClean="0"/>
              <a:t>: 1420$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/>
              <a:t>¼ stanovništva (300 milijuna ljudi) živi ispod granice siromaštva)</a:t>
            </a:r>
          </a:p>
        </p:txBody>
      </p:sp>
      <p:pic>
        <p:nvPicPr>
          <p:cNvPr id="14340" name="Picture 3" descr="C:\Users\Svjetlana\AppData\Local\Microsoft\Windows\Temporary Internet Files\Content.IE5\DVQQLOO9\MM900178255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4643439"/>
            <a:ext cx="188118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0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48" y="1299368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Brz porast stanovništva odražava se na dobni sastav.</a:t>
            </a:r>
            <a:endParaRPr lang="hr-HR" b="1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2800" y="2026793"/>
            <a:ext cx="3353407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5745" y="4793200"/>
            <a:ext cx="6072188" cy="10715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Rounded Rectangle 5"/>
          <p:cNvSpPr/>
          <p:nvPr/>
        </p:nvSpPr>
        <p:spPr>
          <a:xfrm>
            <a:off x="2024064" y="2714626"/>
            <a:ext cx="2357437" cy="1571625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dirty="0"/>
              <a:t>Polovica stanovništva mlađa je od 25 godina.</a:t>
            </a:r>
          </a:p>
        </p:txBody>
      </p:sp>
      <p:sp>
        <p:nvSpPr>
          <p:cNvPr id="4" name="Pravokutnik 3"/>
          <p:cNvSpPr/>
          <p:nvPr/>
        </p:nvSpPr>
        <p:spPr>
          <a:xfrm>
            <a:off x="4912414" y="6422954"/>
            <a:ext cx="392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mtClean="0"/>
              <a:t>Dobno-spolni sastav Indije 2020. </a:t>
            </a:r>
            <a:r>
              <a:rPr lang="pl-PL" dirty="0" smtClean="0"/>
              <a:t>godine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42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14439"/>
            <a:ext cx="3829050" cy="13747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Razmještaj stanovništva</a:t>
            </a:r>
            <a:endParaRPr lang="hr-HR" b="1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214439"/>
            <a:ext cx="46482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8" name="Content Placeholder 4"/>
          <p:cNvGraphicFramePr>
            <a:graphicFrameLocks noGrp="1"/>
          </p:cNvGraphicFramePr>
          <p:nvPr>
            <p:ph idx="1"/>
          </p:nvPr>
        </p:nvGraphicFramePr>
        <p:xfrm>
          <a:off x="-884238" y="2306639"/>
          <a:ext cx="8331201" cy="380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5" imgW="8333954" imgH="3810330" progId="Excel.Chart.8">
                  <p:embed/>
                </p:oleObj>
              </mc:Choice>
              <mc:Fallback>
                <p:oleObj r:id="rId5" imgW="8333954" imgH="3810330" progId="Excel.Chart.8">
                  <p:embed/>
                  <p:pic>
                    <p:nvPicPr>
                      <p:cNvPr id="16388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84238" y="2306639"/>
                        <a:ext cx="8331201" cy="380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8632033" y="1214439"/>
            <a:ext cx="3357562" cy="1071563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Char char="Ø"/>
              <a:defRPr/>
            </a:pPr>
            <a:r>
              <a:rPr lang="hr-HR" sz="2400" dirty="0"/>
              <a:t>Preseljenje iz sela u gradove i brzi rast gradova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4881563" y="1500188"/>
            <a:ext cx="1928812" cy="857250"/>
          </a:xfrm>
          <a:prstGeom prst="borderCallout1">
            <a:avLst>
              <a:gd name="adj1" fmla="val 95666"/>
              <a:gd name="adj2" fmla="val 48749"/>
              <a:gd name="adj3" fmla="val 287374"/>
              <a:gd name="adj4" fmla="val 88408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Mumbai, New Delhi – najveći gradovi.</a:t>
            </a:r>
          </a:p>
        </p:txBody>
      </p:sp>
      <p:cxnSp>
        <p:nvCxnSpPr>
          <p:cNvPr id="9" name="Straight Connector 8"/>
          <p:cNvCxnSpPr>
            <a:stCxn id="7" idx="0"/>
          </p:cNvCxnSpPr>
          <p:nvPr/>
        </p:nvCxnSpPr>
        <p:spPr>
          <a:xfrm>
            <a:off x="6810375" y="1928814"/>
            <a:ext cx="571500" cy="64293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Callout 1 10"/>
          <p:cNvSpPr/>
          <p:nvPr/>
        </p:nvSpPr>
        <p:spPr>
          <a:xfrm>
            <a:off x="8382001" y="4357688"/>
            <a:ext cx="1928813" cy="857250"/>
          </a:xfrm>
          <a:prstGeom prst="borderCallout1">
            <a:avLst>
              <a:gd name="adj1" fmla="val 49952"/>
              <a:gd name="adj2" fmla="val -1561"/>
              <a:gd name="adj3" fmla="val 84926"/>
              <a:gd name="adj4" fmla="val -32528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Kolkata, Chennai – istočna obala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8739189" y="3786189"/>
            <a:ext cx="714375" cy="428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55" y="2409034"/>
            <a:ext cx="6079901" cy="381000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156265" y="6324603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Ni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Dilli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glavni je grad Indije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7" y="2409035"/>
            <a:ext cx="6276570" cy="3806824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406798" y="61861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Mumbai je najveći grad i gospodarsko središte Indije i jedan od globalnih gradova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0187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4" grpId="0"/>
      <p:bldP spid="4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024063" y="928688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Gospodarstvo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879187"/>
            <a:ext cx="4686300" cy="4929188"/>
          </a:xfrm>
        </p:spPr>
        <p:txBody>
          <a:bodyPr rtlCol="0">
            <a:normAutofit fontScale="92500"/>
          </a:bodyPr>
          <a:lstStyle/>
          <a:p>
            <a:pPr>
              <a:lnSpc>
                <a:spcPct val="160000"/>
              </a:lnSpc>
              <a:defRPr/>
            </a:pPr>
            <a:r>
              <a:rPr lang="hr-HR" dirty="0" smtClean="0"/>
              <a:t>Slabo razvijena zemlja</a:t>
            </a:r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Većina stanovništva bavi se poljoprivredom</a:t>
            </a:r>
          </a:p>
          <a:p>
            <a:pPr>
              <a:lnSpc>
                <a:spcPct val="160000"/>
              </a:lnSpc>
              <a:buFont typeface="Wingdings"/>
              <a:buChar char="à"/>
              <a:defRPr/>
            </a:pPr>
            <a:r>
              <a:rPr lang="hr-HR" dirty="0" smtClean="0">
                <a:sym typeface="Wingdings" pitchFamily="2" charset="2"/>
              </a:rPr>
              <a:t>riža, pšenica, krumpi, šećerna trska (za vlastite potrebe)</a:t>
            </a:r>
          </a:p>
          <a:p>
            <a:pPr>
              <a:lnSpc>
                <a:spcPct val="160000"/>
              </a:lnSpc>
              <a:buFont typeface="Wingdings"/>
              <a:buChar char="à"/>
              <a:defRPr/>
            </a:pPr>
            <a:r>
              <a:rPr lang="hr-HR" dirty="0" smtClean="0">
                <a:sym typeface="Wingdings" pitchFamily="2" charset="2"/>
              </a:rPr>
              <a:t>agrumi, kikiriki, čaj, duhan, juta, pamuk, začini (za tržište)</a:t>
            </a:r>
            <a:endParaRPr lang="hr-HR" dirty="0"/>
          </a:p>
        </p:txBody>
      </p:sp>
      <p:pic>
        <p:nvPicPr>
          <p:cNvPr id="17412" name="Picture 2" descr="C:\Users\Svjetlana\Documents\školska knjiga\ppt predlosci i slike\smanjene\041_087a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9" y="1104901"/>
            <a:ext cx="4071937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167688" y="5929314"/>
            <a:ext cx="2214562" cy="642937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dirty="0"/>
              <a:t>Svete krave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696" y="1943661"/>
            <a:ext cx="5700711" cy="378562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201" y="1943661"/>
            <a:ext cx="6135700" cy="409251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9485817" y="2103215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Proizvodnja jute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803" y="0"/>
            <a:ext cx="6934200" cy="67722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6632" y="1593058"/>
            <a:ext cx="62007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774192" y="1087501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Industrija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74" y="2543102"/>
            <a:ext cx="8229600" cy="471487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sz="2400" dirty="0" smtClean="0"/>
              <a:t>Prerada poljoprivrednih proizvoda</a:t>
            </a:r>
          </a:p>
          <a:p>
            <a:pPr>
              <a:lnSpc>
                <a:spcPct val="150000"/>
              </a:lnSpc>
              <a:defRPr/>
            </a:pPr>
            <a:r>
              <a:rPr lang="hr-HR" sz="2400" dirty="0" smtClean="0"/>
              <a:t>Jeftina radna snaga</a:t>
            </a:r>
          </a:p>
          <a:p>
            <a:pPr>
              <a:lnSpc>
                <a:spcPct val="150000"/>
              </a:lnSpc>
              <a:defRPr/>
            </a:pPr>
            <a:r>
              <a:rPr lang="hr-HR" sz="2400" dirty="0" smtClean="0"/>
              <a:t>Strojogradnja, eletrotehnička industrija</a:t>
            </a:r>
          </a:p>
          <a:p>
            <a:pPr>
              <a:lnSpc>
                <a:spcPct val="150000"/>
              </a:lnSpc>
              <a:defRPr/>
            </a:pPr>
            <a:r>
              <a:rPr lang="hr-HR" sz="2400" dirty="0" smtClean="0"/>
              <a:t>Izvoz tekstila i odjeće, drago kamenje, nakit,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400" dirty="0" smtClean="0"/>
              <a:t> kemijski proizvodi, poljoprivredni proizvodi,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hr-HR" sz="2400" dirty="0" smtClean="0"/>
              <a:t> željezo, čelik</a:t>
            </a:r>
            <a:endParaRPr lang="hr-HR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037" y="1126002"/>
            <a:ext cx="6695322" cy="442836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90" y="1978991"/>
            <a:ext cx="5992368" cy="395739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096000" y="61525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Najpoznatije IT središte </a:t>
            </a:r>
            <a:r>
              <a:rPr lang="hr-HR" b="0" i="0" dirty="0" err="1" smtClean="0">
                <a:solidFill>
                  <a:srgbClr val="212529"/>
                </a:solidFill>
                <a:effectLst/>
                <a:latin typeface="Nunito"/>
              </a:rPr>
              <a:t>Bengaluru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 (Bangalore) na jugu Indije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335" y="1149006"/>
            <a:ext cx="4207473" cy="28342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851" y="4022707"/>
            <a:ext cx="4256439" cy="283529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878" y="202388"/>
            <a:ext cx="6566122" cy="65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5975794"/>
            <a:ext cx="10515600" cy="763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/>
              <a:t>Godine 2001. pokrenuta je </a:t>
            </a:r>
            <a:r>
              <a:rPr lang="hr-HR" b="1" dirty="0" smtClean="0"/>
              <a:t>izgradnja </a:t>
            </a:r>
            <a:r>
              <a:rPr lang="hr-HR" b="1" dirty="0"/>
              <a:t>tzv. zlatnog četverokuta (Golden </a:t>
            </a:r>
            <a:r>
              <a:rPr lang="hr-HR" b="1" dirty="0" err="1"/>
              <a:t>Quadrilateral</a:t>
            </a:r>
            <a:r>
              <a:rPr lang="hr-HR" b="1" dirty="0" smtClean="0"/>
              <a:t>)</a:t>
            </a:r>
            <a:r>
              <a:rPr lang="pt-BR" dirty="0"/>
              <a:t> </a:t>
            </a:r>
            <a:r>
              <a:rPr lang="hr-HR" dirty="0" smtClean="0"/>
              <a:t>- </a:t>
            </a:r>
            <a:r>
              <a:rPr lang="pt-BR" dirty="0" smtClean="0"/>
              <a:t>5846 </a:t>
            </a:r>
            <a:r>
              <a:rPr lang="pt-BR" dirty="0"/>
              <a:t>km autocesta koje povezuju četiri </a:t>
            </a:r>
            <a:r>
              <a:rPr lang="pt-BR" dirty="0" smtClean="0"/>
              <a:t>velegrada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423" y="0"/>
            <a:ext cx="5649705" cy="59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0EF"/>
              </a:clrFrom>
              <a:clrTo>
                <a:srgbClr val="F3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14563"/>
            <a:ext cx="63579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F0EF"/>
              </a:clrFrom>
              <a:clrTo>
                <a:srgbClr val="F3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43001"/>
            <a:ext cx="31067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5" name="Rounded Rectangle 4"/>
          <p:cNvSpPr/>
          <p:nvPr/>
        </p:nvSpPr>
        <p:spPr>
          <a:xfrm>
            <a:off x="8041216" y="5954712"/>
            <a:ext cx="2928937" cy="714375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Indijski potkontinent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3" y="1382747"/>
            <a:ext cx="7203016" cy="54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875211" y="1277144"/>
            <a:ext cx="3257550" cy="1446212"/>
          </a:xfrm>
        </p:spPr>
        <p:txBody>
          <a:bodyPr/>
          <a:lstStyle/>
          <a:p>
            <a:pPr algn="l"/>
            <a:r>
              <a:rPr lang="hr-HR" altLang="sr-Latn-RS" b="1" dirty="0" smtClean="0"/>
              <a:t>Indijski potkontinent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019653" y="2967229"/>
            <a:ext cx="3400425" cy="3643313"/>
          </a:xfrm>
        </p:spPr>
        <p:txBody>
          <a:bodyPr/>
          <a:lstStyle/>
          <a:p>
            <a:r>
              <a:rPr lang="hr-HR" altLang="sr-Latn-RS" dirty="0" smtClean="0"/>
              <a:t>Prirodna izdvojenost i posebna kulturno-povijesna baština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065214"/>
            <a:ext cx="51435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8914434">
            <a:off x="7807326" y="2355851"/>
            <a:ext cx="2786063" cy="1357313"/>
          </a:xfrm>
          <a:prstGeom prst="leftArrow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Neprohodne ulančane planine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083" y="1836514"/>
            <a:ext cx="7215169" cy="477402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5630014" y="2488169"/>
            <a:ext cx="324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Kangchenjunga, najviši vrh Indije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64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857250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Indija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2071688"/>
            <a:ext cx="3543300" cy="41259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altLang="sr-Latn-RS" smtClean="0"/>
              <a:t>3 milijuna km</a:t>
            </a:r>
            <a:r>
              <a:rPr lang="hr-HR" altLang="sr-Latn-RS" smtClean="0">
                <a:cs typeface="Tahoma" panose="020B0604030504040204" pitchFamily="34" charset="0"/>
              </a:rPr>
              <a:t>²</a:t>
            </a:r>
          </a:p>
          <a:p>
            <a:pPr>
              <a:lnSpc>
                <a:spcPct val="150000"/>
              </a:lnSpc>
            </a:pPr>
            <a:r>
              <a:rPr lang="hr-HR" altLang="sr-Latn-RS" sz="3000">
                <a:cs typeface="Tahoma" panose="020B0604030504040204" pitchFamily="34" charset="0"/>
              </a:rPr>
              <a:t>Milijarda i tristo milijuna stanovnika</a:t>
            </a:r>
          </a:p>
          <a:p>
            <a:pPr>
              <a:lnSpc>
                <a:spcPct val="150000"/>
              </a:lnSpc>
            </a:pPr>
            <a:r>
              <a:rPr lang="hr-HR" altLang="sr-Latn-RS" sz="3000">
                <a:cs typeface="Tahoma" panose="020B0604030504040204" pitchFamily="34" charset="0"/>
              </a:rPr>
              <a:t>Središnji položaj u Indijskom oceanu</a:t>
            </a:r>
            <a:endParaRPr lang="hr-HR" altLang="sr-Latn-RS" sz="3000"/>
          </a:p>
        </p:txBody>
      </p:sp>
      <p:pic>
        <p:nvPicPr>
          <p:cNvPr id="7172" name="Picture 2" descr="C:\Users\Svjetlana\Documents\školska knjiga\ppt\6\indija-bla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4" y="1785938"/>
            <a:ext cx="4987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53376" y="3571875"/>
            <a:ext cx="703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/>
              <a:t>Indija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24689" y="2714625"/>
            <a:ext cx="96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/>
              <a:t>Pakistan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39126" y="2786064"/>
            <a:ext cx="73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/>
              <a:t>Nepal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001125" y="2857500"/>
            <a:ext cx="73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/>
              <a:t>Butan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53501" y="3786189"/>
            <a:ext cx="1141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/>
              <a:t>Bangladeš</a:t>
            </a:r>
          </a:p>
        </p:txBody>
      </p:sp>
      <p:cxnSp>
        <p:nvCxnSpPr>
          <p:cNvPr id="11" name="Straight Connector 10"/>
          <p:cNvCxnSpPr>
            <a:stCxn id="9" idx="0"/>
          </p:cNvCxnSpPr>
          <p:nvPr/>
        </p:nvCxnSpPr>
        <p:spPr>
          <a:xfrm rot="16200000" flipV="1">
            <a:off x="9203531" y="3464719"/>
            <a:ext cx="357188" cy="2857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764" y="1334383"/>
            <a:ext cx="5182049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5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90" y="1287463"/>
            <a:ext cx="3757613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b="1" dirty="0" smtClean="0"/>
              <a:t>Tri velike prirodne cjeline</a:t>
            </a:r>
            <a:endParaRPr lang="hr-HR" b="1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06" y="815531"/>
            <a:ext cx="4598987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7167563" y="1357313"/>
            <a:ext cx="2571750" cy="857250"/>
          </a:xfrm>
          <a:prstGeom prst="borderCallout1">
            <a:avLst>
              <a:gd name="adj1" fmla="val 51403"/>
              <a:gd name="adj2" fmla="val -1077"/>
              <a:gd name="adj3" fmla="val 79847"/>
              <a:gd name="adj4" fmla="val -41235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/>
              <a:t>1. </a:t>
            </a:r>
            <a:r>
              <a:rPr lang="hr-HR" sz="2000" b="1" dirty="0"/>
              <a:t>Planinsko područje Himalaje </a:t>
            </a:r>
            <a:r>
              <a:rPr lang="hr-HR" dirty="0">
                <a:sym typeface="Wingdings" pitchFamily="2" charset="2"/>
              </a:rPr>
              <a:t> najslabije naseljeni dio</a:t>
            </a:r>
            <a:endParaRPr lang="hr-HR" dirty="0"/>
          </a:p>
        </p:txBody>
      </p:sp>
      <p:sp>
        <p:nvSpPr>
          <p:cNvPr id="6" name="Line Callout 1 5"/>
          <p:cNvSpPr/>
          <p:nvPr/>
        </p:nvSpPr>
        <p:spPr>
          <a:xfrm>
            <a:off x="6667500" y="3429000"/>
            <a:ext cx="3786188" cy="1143000"/>
          </a:xfrm>
          <a:prstGeom prst="borderCallout1">
            <a:avLst>
              <a:gd name="adj1" fmla="val 51403"/>
              <a:gd name="adj2" fmla="val -1077"/>
              <a:gd name="adj3" fmla="val -101920"/>
              <a:gd name="adj4" fmla="val -28177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/>
              <a:t>2. </a:t>
            </a:r>
            <a:r>
              <a:rPr lang="hr-HR" sz="2000" b="1" dirty="0"/>
              <a:t>Indogangeska/Sjevernoindijska nizina </a:t>
            </a:r>
            <a:r>
              <a:rPr lang="hr-HR" dirty="0">
                <a:sym typeface="Wingdings" pitchFamily="2" charset="2"/>
              </a:rPr>
              <a:t> plodni mulj, natapanje  poljoprivredno područje</a:t>
            </a:r>
            <a:endParaRPr lang="hr-HR" dirty="0"/>
          </a:p>
        </p:txBody>
      </p:sp>
      <p:sp>
        <p:nvSpPr>
          <p:cNvPr id="7" name="Line Callout 1 6"/>
          <p:cNvSpPr/>
          <p:nvPr/>
        </p:nvSpPr>
        <p:spPr>
          <a:xfrm>
            <a:off x="1738313" y="4286250"/>
            <a:ext cx="2571750" cy="857250"/>
          </a:xfrm>
          <a:prstGeom prst="borderCallout1">
            <a:avLst>
              <a:gd name="adj1" fmla="val 49226"/>
              <a:gd name="adj2" fmla="val 100510"/>
              <a:gd name="adj3" fmla="val -24642"/>
              <a:gd name="adj4" fmla="val 146700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/>
              <a:t>3. </a:t>
            </a:r>
            <a:r>
              <a:rPr lang="hr-HR" sz="2400" b="1" dirty="0"/>
              <a:t>Dekan </a:t>
            </a:r>
            <a:r>
              <a:rPr lang="hr-HR" dirty="0"/>
              <a:t>– prastari ravnjak </a:t>
            </a:r>
            <a:r>
              <a:rPr lang="hr-HR" dirty="0">
                <a:sym typeface="Wingdings" pitchFamily="2" charset="2"/>
              </a:rPr>
              <a:t> obilje ruda  Zapadni i Istočni Gati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108139"/>
            <a:ext cx="5413375" cy="52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613" y="1350574"/>
            <a:ext cx="6740462" cy="52425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65" y="1229550"/>
            <a:ext cx="8255321" cy="548462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299805" y="150602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Južne padine Himalaja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179" y="846679"/>
            <a:ext cx="6704075" cy="6011321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4701958" y="6004047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chemeClr val="bg1"/>
                </a:solidFill>
                <a:effectLst/>
                <a:latin typeface="Nunito"/>
              </a:rPr>
              <a:t>Indogangeska</a:t>
            </a:r>
            <a:r>
              <a:rPr lang="hr-HR" b="1" i="0" dirty="0" smtClean="0">
                <a:solidFill>
                  <a:schemeClr val="bg1"/>
                </a:solidFill>
                <a:effectLst/>
                <a:latin typeface="Nunito"/>
              </a:rPr>
              <a:t> nizina</a:t>
            </a:r>
            <a:endParaRPr lang="hr-HR" b="1" i="0" dirty="0">
              <a:solidFill>
                <a:schemeClr val="bg1"/>
              </a:solidFill>
              <a:effectLst/>
              <a:latin typeface="Nunito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494" y="1229550"/>
            <a:ext cx="7928324" cy="5291489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4853096" y="1774896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Područje Dekana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42444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9" grpId="0"/>
      <p:bldP spid="9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627888"/>
            <a:ext cx="5219700" cy="6096000"/>
          </a:xfrm>
          <a:prstGeom prst="rect">
            <a:avLst/>
          </a:prstGeom>
        </p:spPr>
      </p:pic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981200" y="2214563"/>
            <a:ext cx="8229600" cy="4214812"/>
          </a:xfrm>
        </p:spPr>
        <p:txBody>
          <a:bodyPr/>
          <a:lstStyle/>
          <a:p>
            <a:endParaRPr lang="hr-HR" altLang="sr-Latn-R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5" y="1285875"/>
            <a:ext cx="556965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Narodi, vjera, kultura</a:t>
            </a:r>
            <a:endParaRPr lang="hr-HR" b="1" dirty="0"/>
          </a:p>
        </p:txBody>
      </p:sp>
      <p:sp>
        <p:nvSpPr>
          <p:cNvPr id="4" name="Folded Corner 3"/>
          <p:cNvSpPr/>
          <p:nvPr/>
        </p:nvSpPr>
        <p:spPr>
          <a:xfrm rot="423969">
            <a:off x="2335213" y="3759201"/>
            <a:ext cx="2857500" cy="2073275"/>
          </a:xfrm>
          <a:prstGeom prst="foldedCorner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Char char="ü"/>
              <a:defRPr/>
            </a:pPr>
            <a:r>
              <a:rPr lang="hr-HR" sz="2400" b="1" dirty="0"/>
              <a:t>Zemlja s najvećim brojem naroda na svijetu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hr-HR" sz="2400" b="1" dirty="0"/>
              <a:t>Službeni jezici: hindski i engleski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67688" y="4929189"/>
            <a:ext cx="2214562" cy="714375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28 država i 7 teritorija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50" y="227838"/>
            <a:ext cx="5324475" cy="649605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9734255" y="6268282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Hindi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pismo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967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838200" y="1032637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Vjera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616" y="2436049"/>
            <a:ext cx="10515600" cy="4351338"/>
          </a:xfrm>
        </p:spPr>
        <p:txBody>
          <a:bodyPr/>
          <a:lstStyle/>
          <a:p>
            <a:r>
              <a:rPr lang="hr-HR" altLang="sr-Latn-RS" dirty="0" smtClean="0"/>
              <a:t>80% </a:t>
            </a:r>
            <a:r>
              <a:rPr lang="hr-HR" altLang="sr-Latn-RS" dirty="0" err="1" smtClean="0"/>
              <a:t>hinduisti</a:t>
            </a:r>
            <a:endParaRPr lang="hr-HR" altLang="sr-Latn-RS" dirty="0" smtClean="0"/>
          </a:p>
          <a:p>
            <a:pPr>
              <a:buFontTx/>
              <a:buChar char="-"/>
            </a:pPr>
            <a:r>
              <a:rPr lang="hr-HR" altLang="sr-Latn-RS" dirty="0" smtClean="0"/>
              <a:t>Muslimani</a:t>
            </a:r>
          </a:p>
          <a:p>
            <a:pPr>
              <a:buFontTx/>
              <a:buChar char="-"/>
            </a:pPr>
            <a:r>
              <a:rPr lang="hr-HR" altLang="sr-Latn-RS" dirty="0" smtClean="0"/>
              <a:t>Kršćani</a:t>
            </a:r>
          </a:p>
          <a:p>
            <a:pPr>
              <a:buFontTx/>
              <a:buChar char="-"/>
            </a:pPr>
            <a:r>
              <a:rPr lang="hr-HR" altLang="sr-Latn-RS" dirty="0" err="1" smtClean="0"/>
              <a:t>Sikhi</a:t>
            </a:r>
            <a:endParaRPr lang="hr-HR" altLang="sr-Latn-RS" dirty="0" smtClean="0"/>
          </a:p>
          <a:p>
            <a:r>
              <a:rPr lang="hr-HR" altLang="sr-Latn-RS" dirty="0" smtClean="0"/>
              <a:t>Podjela na </a:t>
            </a:r>
            <a:r>
              <a:rPr lang="hr-HR" altLang="sr-Latn-RS" b="1" dirty="0" smtClean="0">
                <a:solidFill>
                  <a:srgbClr val="FC8E4A"/>
                </a:solidFill>
              </a:rPr>
              <a:t>kaste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687" y="1215200"/>
            <a:ext cx="5068443" cy="557218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587" y="4001293"/>
            <a:ext cx="2116645" cy="21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91896" y="889001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Nagli porast stanovništva</a:t>
            </a:r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881" y="2496758"/>
            <a:ext cx="8010205" cy="43513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96251" y="4143376"/>
            <a:ext cx="2214563" cy="1071563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dirty="0"/>
              <a:t>Godišnji porast – 15 milijuna stanovnika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8739189" y="2214564"/>
            <a:ext cx="1500187" cy="642937"/>
          </a:xfrm>
          <a:prstGeom prst="borderCallout1">
            <a:avLst>
              <a:gd name="adj1" fmla="val 47775"/>
              <a:gd name="adj2" fmla="val 374"/>
              <a:gd name="adj3" fmla="val 150232"/>
              <a:gd name="adj4" fmla="val -47040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Prestizanje Kine?</a:t>
            </a:r>
          </a:p>
        </p:txBody>
      </p:sp>
    </p:spTree>
    <p:extLst>
      <p:ext uri="{BB962C8B-B14F-4D97-AF65-F5344CB8AC3E}">
        <p14:creationId xmlns:p14="http://schemas.microsoft.com/office/powerpoint/2010/main" val="8638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494</Words>
  <Application>Microsoft Office PowerPoint</Application>
  <PresentationFormat>Široki zaslon</PresentationFormat>
  <Paragraphs>125</Paragraphs>
  <Slides>16</Slides>
  <Notes>12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Nunito</vt:lpstr>
      <vt:lpstr>Tahoma</vt:lpstr>
      <vt:lpstr>Wingdings</vt:lpstr>
      <vt:lpstr>Tema sustava Office</vt:lpstr>
      <vt:lpstr>Grafikon programa Microsoft Excel</vt:lpstr>
      <vt:lpstr>PowerPoint prezentacija</vt:lpstr>
      <vt:lpstr>PowerPoint prezentacija</vt:lpstr>
      <vt:lpstr>Indijski potkontinent</vt:lpstr>
      <vt:lpstr>Indija</vt:lpstr>
      <vt:lpstr>Tri velike prirodne cjeline</vt:lpstr>
      <vt:lpstr>PowerPoint prezentacija</vt:lpstr>
      <vt:lpstr>Narodi, vjera, kultura</vt:lpstr>
      <vt:lpstr>Vjera</vt:lpstr>
      <vt:lpstr>Nagli porast stanovništva</vt:lpstr>
      <vt:lpstr>Porast stanovništva poništava rezultate gospodarskog napretka.</vt:lpstr>
      <vt:lpstr>Brz porast stanovništva odražava se na dobni sastav.</vt:lpstr>
      <vt:lpstr>Razmještaj stanovništva</vt:lpstr>
      <vt:lpstr>Gospodarstvo</vt:lpstr>
      <vt:lpstr>Industrija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15</cp:revision>
  <dcterms:created xsi:type="dcterms:W3CDTF">2021-05-03T18:18:02Z</dcterms:created>
  <dcterms:modified xsi:type="dcterms:W3CDTF">2021-05-10T19:53:58Z</dcterms:modified>
</cp:coreProperties>
</file>